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73" r:id="rId4"/>
  </p:sldMasterIdLst>
  <p:notesMasterIdLst>
    <p:notesMasterId r:id="rId16"/>
  </p:notesMasterIdLst>
  <p:handoutMasterIdLst>
    <p:handoutMasterId r:id="rId17"/>
  </p:handoutMasterIdLst>
  <p:sldIdLst>
    <p:sldId id="282" r:id="rId5"/>
    <p:sldId id="371" r:id="rId6"/>
    <p:sldId id="372" r:id="rId7"/>
    <p:sldId id="373" r:id="rId8"/>
    <p:sldId id="374" r:id="rId9"/>
    <p:sldId id="375" r:id="rId10"/>
    <p:sldId id="378" r:id="rId11"/>
    <p:sldId id="376" r:id="rId12"/>
    <p:sldId id="377" r:id="rId13"/>
    <p:sldId id="361" r:id="rId14"/>
    <p:sldId id="29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934" autoAdjust="0"/>
    <p:restoredTop sz="94631" autoAdjust="0"/>
  </p:normalViewPr>
  <p:slideViewPr>
    <p:cSldViewPr snapToGrid="0">
      <p:cViewPr varScale="1">
        <p:scale>
          <a:sx n="105" d="100"/>
          <a:sy n="105" d="100"/>
        </p:scale>
        <p:origin x="192" y="3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18.10.2024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18.10.2024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342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891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284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802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300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595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475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50D22F2-EC5D-5451-7A2D-D99F8E5F49F9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6D0F2C2-71DA-9A45-FA2D-BECC70E8F7D8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E5348BC-DC36-FECD-27F5-945F9EA50B8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D23B066-6E50-5FC6-6D79-7572B230C33D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45760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0578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4E53D89-0004-137D-3EED-3A9DBD5E4C3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6532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192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0880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32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67146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986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6990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148837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58911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0480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549818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1590BE8-8485-47C3-7FE7-1D902078C6BB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DC1C83F-EFC2-5DBE-A41E-E2C7D6D4A5A2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Надпись 3">
            <a:extLst>
              <a:ext uri="{FF2B5EF4-FFF2-40B4-BE49-F238E27FC236}">
                <a16:creationId xmlns:a16="http://schemas.microsoft.com/office/drawing/2014/main" id="{44E37E3D-7619-C55A-1D6A-31C3330F22C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BB791F2-33DB-E918-9C9B-769EC31EBCD6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451A67C-5C3C-9A89-C84A-A7515C8C299B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839F2CD-A008-7257-A861-0C0FA7657BF5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3607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62" r:id="rId14"/>
    <p:sldLayoutId id="2147483663" r:id="rId15"/>
    <p:sldLayoutId id="2147483658" r:id="rId16"/>
    <p:sldLayoutId id="2147483665" r:id="rId17"/>
    <p:sldLayoutId id="2147483659" r:id="rId18"/>
    <p:sldLayoutId id="2147483660" r:id="rId19"/>
    <p:sldLayoutId id="2147483650" r:id="rId20"/>
    <p:sldLayoutId id="2147483656" r:id="rId21"/>
    <p:sldLayoutId id="2147483657" r:id="rId22"/>
    <p:sldLayoutId id="2147483654" r:id="rId23"/>
    <p:sldLayoutId id="2147483666" r:id="rId24"/>
    <p:sldLayoutId id="2147483667" r:id="rId25"/>
    <p:sldLayoutId id="2147483668" r:id="rId26"/>
    <p:sldLayoutId id="2147483669" r:id="rId27"/>
    <p:sldLayoutId id="2147483670" r:id="rId28"/>
    <p:sldLayoutId id="2147483671" r:id="rId29"/>
    <p:sldLayoutId id="2147483672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>
            <a:normAutofit lnSpcReduction="10000"/>
          </a:bodyPr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80796"/>
            <a:ext cx="11077916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>
                <a:latin typeface="Calibri" panose="020F0502020204030204" pitchFamily="34" charset="0"/>
                <a:cs typeface="Calibri" panose="020F0502020204030204" pitchFamily="34" charset="0"/>
              </a:rPr>
              <a:t>«Өндірістік электроника»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4 –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 (1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бөлім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5C9F66F-E298-228A-3719-32F86A648721}"/>
              </a:ext>
            </a:extLst>
          </p:cNvPr>
          <p:cNvSpPr txBox="1">
            <a:spLocks/>
          </p:cNvSpPr>
          <p:nvPr/>
        </p:nvSpPr>
        <p:spPr>
          <a:xfrm>
            <a:off x="800090" y="81352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2628900" algn="l"/>
                <a:tab pos="3060065" algn="ctr"/>
              </a:tabLst>
            </a:pPr>
            <a:r>
              <a:rPr lang="kk-KZ" sz="18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-АУЫСУДЫҢ ВОЛЬТ-АМПЕРЛІК СИПАТТАМАСЫ</a:t>
            </a:r>
            <a:endParaRPr lang="ru-KZ" sz="18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CF0265F-698E-DBA8-A908-A0255EB9C81F}"/>
              </a:ext>
            </a:extLst>
          </p:cNvPr>
          <p:cNvSpPr/>
          <p:nvPr/>
        </p:nvSpPr>
        <p:spPr>
          <a:xfrm>
            <a:off x="432486" y="955938"/>
            <a:ext cx="11566258" cy="78848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-ауысудағы токтың сыртқы кернеуге тәуелділігін (I=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)) вольт-амперлік сипаттама (ВАС) деп атайды. Оның графиктік көрінісі 9-суретте келтірілген.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917414-671F-91C4-755C-A2019816F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6828" y="2000440"/>
            <a:ext cx="3733800" cy="27559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2AA7A8-3696-CD63-24F8-AE05A96B6496}"/>
              </a:ext>
            </a:extLst>
          </p:cNvPr>
          <p:cNvSpPr txBox="1"/>
          <p:nvPr/>
        </p:nvSpPr>
        <p:spPr>
          <a:xfrm>
            <a:off x="3228006" y="5320765"/>
            <a:ext cx="53114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Сурет –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-ауысудағы ВАС -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DCA4F1-850A-CED3-D835-8D0F4E54B14B}"/>
              </a:ext>
            </a:extLst>
          </p:cNvPr>
          <p:cNvSpPr txBox="1"/>
          <p:nvPr/>
        </p:nvSpPr>
        <p:spPr>
          <a:xfrm>
            <a:off x="326572" y="448292"/>
            <a:ext cx="11157216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KZ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BDBA7D9-9148-F5AB-C2B5-11D32B92F7E8}"/>
              </a:ext>
            </a:extLst>
          </p:cNvPr>
          <p:cNvSpPr/>
          <p:nvPr/>
        </p:nvSpPr>
        <p:spPr>
          <a:xfrm>
            <a:off x="190309" y="838976"/>
            <a:ext cx="11811381" cy="526996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endParaRPr lang="kk-KZ" sz="20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-ауысудың негізгі қасиеті –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бірбағытты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өткізгіштігі, ВАС-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түзеткіштік қасиетке ие, яғни бір бағытта токты жақсы, ал екінші бағытта өте нашар өткізеді.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ВАС-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ына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сәйкес,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=I</a:t>
            </a:r>
            <a:r>
              <a:rPr lang="kk-KZ" baseline="-25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кері кернеуге тәуелсіз тұрақты шама болып қалады. Алайда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кері кернеудің жоғары мәнінде кері токтың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күрт өскенін бақылауға болады. Бұл құбылыс 	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-ауысудың тесілуі, ал тесілу байқалатын кернеу тесілу кернеуі деп аталады.</a:t>
            </a: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Тесілу былайша бөлінеді: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  <a:tabLst>
                <a:tab pos="660400" algn="l"/>
              </a:tabLs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Жылулық;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  <a:tabLst>
                <a:tab pos="660400" algn="l"/>
              </a:tabLs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Электрлік, мұның өзі туннельдік және тасқындық (қызусыз) болып бөлінеді.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Электрлік тесілу қайтымды, яғни кері кернеудің шамасын азайтқанда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-ауысудың бастапқы түзеткіштік қасиеттері қалпына келеді.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</a:t>
            </a:r>
            <a:endParaRPr lang="ru-KZ" sz="16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414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2486" y="874031"/>
            <a:ext cx="11566258" cy="5109938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Тасқындық тесілу әдетте шамалы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легирленген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«енді»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-ауысуларда негізгі емес заряд тасымалдаушылардың тасқынды түрде көбеюінен болады [3,5]. Электр өрісі айтарлықтай жоғары болғанда электрондар өрісте үдей қозғала отырып, соқтығысқанда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жартылайөткізгіштің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валенттік электрондарын жұлып шығаратындай жылдамдыққа ие болуы мүмкін. Жұлынған әрбір электрон өрісте әрі қарай үдеп келесі электрондар буынын тудырады. Бұл үрдіс тасқындық түрде жалғаса береді.</a:t>
            </a: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Туннельдік тесілу әдетте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легирлену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дәрежесі жоғары «жұқа»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-ауысуларда болады. Күшті электр өрісі әсерінен валентті электрондардың жұлынуы орын алады. Нәтижесінде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 көлемінде еркін электрон пайда болады.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2) Жылулық тесілу қайтымсыз құбылыс. Ол кезде кері токтың әсерінен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 қызады. Қызу барысында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 негізгі емес заряд тасымалдаушылардың саны артады. Бұл өз кезегінде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І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кері токтың мәнін жоғарылатып,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-ауысудың қызу жылдамдығы жоғарылайды. Кристаллдық тор бұзылып (балқып), электрлік қасиеттер қайта қалпына келмейді.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968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2486" y="874031"/>
            <a:ext cx="11566258" cy="5109938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Тасқындық тесілу әдетте шамалы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легирленген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«енді»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-ауысуларда негізгі емес заряд тасымалдаушылардың тасқынды түрде көбеюінен болады [3,5]. Электр өрісі айтарлықтай жоғары болғанда электрондар өрісте үдей қозғала отырып, соқтығысқанда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жартылайөткізгіштің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валенттік электрондарын жұлып шығаратындай жылдамдыққа ие болуы мүмкін. Жұлынған әрбір электрон өрісте әрі қарай үдеп келесі электрондар буынын тудырады. Бұл үрдіс тасқындық түрде жалғаса береді.</a:t>
            </a: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Туннельдік тесілу әдетте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легирлену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дәрежесі жоғары «жұқа»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-ауысуларда болады. Күшті электр өрісі әсерінен валентті электрондардың жұлынуы орын алады. Нәтижесінде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 көлемінде еркін электрон пайда болады.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2) Жылулық тесілу қайтымсыз құбылыс. Ол кезде кері токтың әсерінен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 қызады. Қызу барысында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 негізгі емес заряд тасымалдаушылардың саны артады. Бұл өз кезегінде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І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кері токтың мәнін жоғарылатып,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-ауысудың қызу жылдамдығы жоғарылайды. Кристаллдық тор бұзылып (балқып), электрлік қасиеттер қайта қалпына келмейді.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14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2486" y="874031"/>
            <a:ext cx="11566258" cy="115602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A51FD-478C-F9C9-3B00-5410BF1C4CB2}"/>
              </a:ext>
            </a:extLst>
          </p:cNvPr>
          <p:cNvSpPr txBox="1"/>
          <p:nvPr/>
        </p:nvSpPr>
        <p:spPr>
          <a:xfrm>
            <a:off x="3559628" y="315072"/>
            <a:ext cx="61068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2400" b="1" dirty="0">
                <a:solidFill>
                  <a:schemeClr val="accent5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Жартылайөткізгіштік диодтар</a:t>
            </a:r>
            <a:r>
              <a:rPr lang="ru-KZ" sz="2400" b="1" dirty="0">
                <a:solidFill>
                  <a:schemeClr val="accent5">
                    <a:lumMod val="50000"/>
                  </a:schemeClr>
                </a:solidFill>
                <a:effectLst/>
              </a:rPr>
              <a:t> </a:t>
            </a:r>
            <a:endParaRPr lang="ru-KZ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620ED3-C3AE-B622-DD92-85B96ABDF308}"/>
              </a:ext>
            </a:extLst>
          </p:cNvPr>
          <p:cNvSpPr txBox="1"/>
          <p:nvPr/>
        </p:nvSpPr>
        <p:spPr>
          <a:xfrm>
            <a:off x="506185" y="776737"/>
            <a:ext cx="11353349" cy="1156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Жартылайөткізгіштік диод – бір </a:t>
            </a:r>
            <a:r>
              <a:rPr lang="kk-KZ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-ауысуы және екі шығарылған өткізгіші бар, </a:t>
            </a:r>
            <a:r>
              <a:rPr lang="kk-KZ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</a:t>
            </a:r>
            <a:r>
              <a:rPr lang="kk-KZ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материалдың конструкциялық безендірілген көлемі. </a:t>
            </a:r>
            <a:endParaRPr lang="ru-KZ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168CE32-7F1C-A6AD-371F-D5608B530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394424"/>
            <a:ext cx="11059434" cy="281439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85DAAF9-56F3-1E68-720E-5608AE7FE690}"/>
              </a:ext>
            </a:extLst>
          </p:cNvPr>
          <p:cNvSpPr txBox="1"/>
          <p:nvPr/>
        </p:nvSpPr>
        <p:spPr>
          <a:xfrm>
            <a:off x="3847708" y="5522304"/>
            <a:ext cx="61068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 –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Идеал және реал диодтың ВАС-</a:t>
            </a:r>
            <a:r>
              <a:rPr lang="kk-KZ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ы</a:t>
            </a:r>
            <a:r>
              <a:rPr lang="ru-KZ" dirty="0">
                <a:effectLst/>
              </a:rPr>
              <a:t>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077304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2486" y="238872"/>
            <a:ext cx="11566258" cy="255496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620ED3-C3AE-B622-DD92-85B96ABDF308}"/>
              </a:ext>
            </a:extLst>
          </p:cNvPr>
          <p:cNvSpPr txBox="1"/>
          <p:nvPr/>
        </p:nvSpPr>
        <p:spPr>
          <a:xfrm>
            <a:off x="406165" y="0"/>
            <a:ext cx="11353349" cy="2558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Реал диодтың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ында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тура және кері тармақтар идеал жағдайдағыдан өзгешеленеді. Тура бағыттағы кернеу берілген жағдайда диодтың базасы мен эмиттерінің көлемдік кедергісін ескеру керек. Бұл диод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ының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тура тармағының оңға қарай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жалжуына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әкеп соғады, және бұл жылжудың шамасы берілген  кернеуден сызықтық  тәуелділікте болады. Диод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ының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кері тармағы берілген кернеу шамасына тәуелді, яғни кері токтың өсуі байқалады.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Реал диодтың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суретте келтірілген. 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5DAAF9-56F3-1E68-720E-5608AE7FE690}"/>
              </a:ext>
            </a:extLst>
          </p:cNvPr>
          <p:cNvSpPr txBox="1"/>
          <p:nvPr/>
        </p:nvSpPr>
        <p:spPr>
          <a:xfrm>
            <a:off x="3763041" y="6222350"/>
            <a:ext cx="61068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 –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Идеал және реал диодтың ВАС-</a:t>
            </a:r>
            <a:r>
              <a:rPr lang="kk-KZ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ы</a:t>
            </a:r>
            <a:r>
              <a:rPr lang="ru-KZ" dirty="0">
                <a:effectLst/>
              </a:rPr>
              <a:t> </a:t>
            </a:r>
            <a:endParaRPr lang="ru-KZ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139394-6C3F-B3E1-A7AC-194A88F9F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427" y="3730479"/>
            <a:ext cx="2404745" cy="14903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3931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2486" y="402013"/>
            <a:ext cx="11566258" cy="115602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Суретте жоғары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кернеулердегі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диодтың эквиваленттік схемасы келтірілген. Бұл жерде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&gt;&gt;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аймақтар арасындағы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 бетінің кедергісі.</a:t>
            </a:r>
            <a:r>
              <a:rPr lang="ru-K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A9435F-A0E4-FF85-80EE-3BDBC2FD2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108" y="2545096"/>
            <a:ext cx="9192986" cy="278678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2CD162-ACF5-5BF5-65B5-E1F08731A2A7}"/>
              </a:ext>
            </a:extLst>
          </p:cNvPr>
          <p:cNvSpPr txBox="1"/>
          <p:nvPr/>
        </p:nvSpPr>
        <p:spPr>
          <a:xfrm>
            <a:off x="2775857" y="5737908"/>
            <a:ext cx="7211392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 –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Жоғары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кернеулердегі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диодтың эквиваленттік схемасы</a:t>
            </a:r>
            <a:endParaRPr lang="ru-KZ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842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2486" y="412366"/>
            <a:ext cx="11566258" cy="115602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суретте төмен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кернеулердегі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диодтың эквиваленттік схемасы келтірілген. Бұл жерде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pn</a:t>
            </a:r>
            <a:r>
              <a:rPr lang="kk-KZ" baseline="-25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диодтың жұмыс бөлігіндегі дифференциалдық кедергісі, </a:t>
            </a:r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</a:t>
            </a:r>
            <a:r>
              <a:rPr lang="kk-KZ" baseline="-250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pn</a:t>
            </a:r>
            <a:r>
              <a:rPr lang="kk-KZ" baseline="-25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диодтың жұмыс бөлігіндегі сиымдылығы.</a:t>
            </a:r>
            <a:r>
              <a:rPr lang="ru-K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endParaRPr lang="ru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8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37A8207-90F5-D287-34E1-F2301893B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529" y="2481942"/>
            <a:ext cx="9584871" cy="305344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F909E48-82F4-05BD-6C00-B36BBE15F3E8}"/>
              </a:ext>
            </a:extLst>
          </p:cNvPr>
          <p:cNvSpPr txBox="1"/>
          <p:nvPr/>
        </p:nvSpPr>
        <p:spPr>
          <a:xfrm>
            <a:off x="3475197" y="5983969"/>
            <a:ext cx="7366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</a:t>
            </a:r>
            <a:r>
              <a:rPr lang="kk-KZ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 –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KZ" sz="1400" dirty="0">
                <a:latin typeface="Calibri" panose="020F0502020204030204" pitchFamily="34" charset="0"/>
                <a:cs typeface="Calibri" panose="020F0502020204030204" pitchFamily="34" charset="0"/>
              </a:rPr>
              <a:t>Т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өменгі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кернеулердегі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диодтың эквиваленттік схемасы</a:t>
            </a:r>
            <a:endParaRPr lang="ru-K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903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9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1568469"/>
            <a:ext cx="11341065" cy="3072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6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Агаханян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Т.М. Интегральные микросхемы: Учеб. пособие для вузов. – М.: Энергоатомиздат, 2015. – 464с.,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 2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Аринова Н.В.  Основы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электроники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Рабочая программа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, задания и ме­тодические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указания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 к контрольным работам для студентов специальности 050716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«Приборостроение»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заочной формы обучения. ВКГТУ.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Усть-Каменогорск, 2014. –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1с. 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3 Бочаров Л.Н. и др. Расчет электронных устройств на транзисторах / Бочаров Л.Н.,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Жебряков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С.К., Колесников И.Ф. – М.: Энергия, 2012. – 208с., ил. – (Массовая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радиобиблиотека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Вып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963).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4 Забродин Ю.С. Промышленная электроника: Учебник для вузов. – М.: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Высш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Школа, 2011. – 496 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5 Герасимов В.Г., Князев О.М. и др. Основы промышленной электроники. – М.: Высшая школа, 2000.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{1CC594F0-5892-474F-8862-8C8BF6778D8B}tf10001119</Template>
  <TotalTime>0</TotalTime>
  <Words>848</Words>
  <Application>Microsoft Macintosh PowerPoint</Application>
  <PresentationFormat>Широкоэкранный</PresentationFormat>
  <Paragraphs>65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Corbel</vt:lpstr>
      <vt:lpstr>Gill Sans MT</vt:lpstr>
      <vt:lpstr>Times New Roman</vt:lpstr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2024-10-18T08:14:32Z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